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  <p:sldId id="268" r:id="rId3"/>
    <p:sldId id="269" r:id="rId4"/>
    <p:sldId id="267" r:id="rId5"/>
    <p:sldId id="270" r:id="rId6"/>
    <p:sldId id="272" r:id="rId7"/>
    <p:sldId id="271" r:id="rId8"/>
    <p:sldId id="273" r:id="rId9"/>
    <p:sldId id="275" r:id="rId10"/>
    <p:sldId id="276" r:id="rId11"/>
    <p:sldId id="274" r:id="rId1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559" autoAdjust="0"/>
    <p:restoredTop sz="94660"/>
  </p:normalViewPr>
  <p:slideViewPr>
    <p:cSldViewPr snapToGrid="0">
      <p:cViewPr varScale="1">
        <p:scale>
          <a:sx n="75" d="100"/>
          <a:sy n="75" d="100"/>
        </p:scale>
        <p:origin x="-128" y="-68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printerSettings" Target="printerSettings/printerSettings1.bin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DE21C-2DDA-4675-93B6-7BB33E90DCCC}" type="datetimeFigureOut">
              <a:rPr lang="es-ES" smtClean="0"/>
              <a:t>8/1/19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C6447-1427-4F7E-868F-2438E1895FD4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725771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DE21C-2DDA-4675-93B6-7BB33E90DCCC}" type="datetimeFigureOut">
              <a:rPr lang="es-ES" smtClean="0"/>
              <a:t>8/1/19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C6447-1427-4F7E-868F-2438E1895FD4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325611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DE21C-2DDA-4675-93B6-7BB33E90DCCC}" type="datetimeFigureOut">
              <a:rPr lang="es-ES" smtClean="0"/>
              <a:t>8/1/19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C6447-1427-4F7E-868F-2438E1895FD4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811297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DE21C-2DDA-4675-93B6-7BB33E90DCCC}" type="datetimeFigureOut">
              <a:rPr lang="es-ES" smtClean="0"/>
              <a:t>8/1/19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C6447-1427-4F7E-868F-2438E1895FD4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186449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DE21C-2DDA-4675-93B6-7BB33E90DCCC}" type="datetimeFigureOut">
              <a:rPr lang="es-ES" smtClean="0"/>
              <a:t>8/1/19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C6447-1427-4F7E-868F-2438E1895FD4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167173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DE21C-2DDA-4675-93B6-7BB33E90DCCC}" type="datetimeFigureOut">
              <a:rPr lang="es-ES" smtClean="0"/>
              <a:t>8/1/19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C6447-1427-4F7E-868F-2438E1895FD4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646787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DE21C-2DDA-4675-93B6-7BB33E90DCCC}" type="datetimeFigureOut">
              <a:rPr lang="es-ES" smtClean="0"/>
              <a:t>8/1/19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C6447-1427-4F7E-868F-2438E1895FD4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667280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DE21C-2DDA-4675-93B6-7BB33E90DCCC}" type="datetimeFigureOut">
              <a:rPr lang="es-ES" smtClean="0"/>
              <a:t>8/1/19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C6447-1427-4F7E-868F-2438E1895FD4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786957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DE21C-2DDA-4675-93B6-7BB33E90DCCC}" type="datetimeFigureOut">
              <a:rPr lang="es-ES" smtClean="0"/>
              <a:t>8/1/19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C6447-1427-4F7E-868F-2438E1895FD4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790310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DE21C-2DDA-4675-93B6-7BB33E90DCCC}" type="datetimeFigureOut">
              <a:rPr lang="es-ES" smtClean="0"/>
              <a:t>8/1/19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C6447-1427-4F7E-868F-2438E1895FD4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737091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DE21C-2DDA-4675-93B6-7BB33E90DCCC}" type="datetimeFigureOut">
              <a:rPr lang="es-ES" smtClean="0"/>
              <a:t>8/1/19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C6447-1427-4F7E-868F-2438E1895FD4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226456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9DE21C-2DDA-4675-93B6-7BB33E90DCCC}" type="datetimeFigureOut">
              <a:rPr lang="es-ES" smtClean="0"/>
              <a:t>8/1/19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6C6447-1427-4F7E-868F-2438E1895FD4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73933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/>
          <p:cNvPicPr>
            <a:picLocks noChangeAspect="1"/>
          </p:cNvPicPr>
          <p:nvPr/>
        </p:nvPicPr>
        <p:blipFill>
          <a:blip r:embed="rId2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2611688" y="-2906247"/>
            <a:ext cx="7063069" cy="12465425"/>
          </a:xfrm>
          <a:prstGeom prst="rect">
            <a:avLst/>
          </a:prstGeom>
        </p:spPr>
      </p:pic>
      <p:sp>
        <p:nvSpPr>
          <p:cNvPr id="4" name="CuadroTexto 3"/>
          <p:cNvSpPr txBox="1"/>
          <p:nvPr/>
        </p:nvSpPr>
        <p:spPr>
          <a:xfrm>
            <a:off x="605308" y="295835"/>
            <a:ext cx="1107583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200" dirty="0" smtClean="0">
                <a:latin typeface="KG Behind These Hazel Eyes" panose="02000506000000020004" pitchFamily="2" charset="0"/>
              </a:rPr>
              <a:t>CADA OVEJA CON SU PAREJA</a:t>
            </a:r>
            <a:endParaRPr lang="es-ES" sz="3200" dirty="0">
              <a:latin typeface="KG Behind These Hazel Eyes" panose="02000506000000020004" pitchFamily="2" charset="0"/>
            </a:endParaRPr>
          </a:p>
        </p:txBody>
      </p:sp>
      <p:sp>
        <p:nvSpPr>
          <p:cNvPr id="31" name="Rectángulo redondeado 30"/>
          <p:cNvSpPr/>
          <p:nvPr/>
        </p:nvSpPr>
        <p:spPr>
          <a:xfrm>
            <a:off x="885373" y="1381515"/>
            <a:ext cx="4659085" cy="11176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4000" dirty="0" smtClean="0"/>
              <a:t>Abundante</a:t>
            </a:r>
            <a:endParaRPr lang="es-E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Rectángulo redondeado 31"/>
          <p:cNvSpPr/>
          <p:nvPr/>
        </p:nvSpPr>
        <p:spPr>
          <a:xfrm>
            <a:off x="6901544" y="1381515"/>
            <a:ext cx="4659085" cy="11176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4000" dirty="0" smtClean="0"/>
              <a:t>Terminar</a:t>
            </a:r>
            <a:endParaRPr lang="es-E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Elipse 32"/>
          <p:cNvSpPr/>
          <p:nvPr/>
        </p:nvSpPr>
        <p:spPr>
          <a:xfrm>
            <a:off x="5631543" y="1865495"/>
            <a:ext cx="159657" cy="210048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4" name="Elipse 33"/>
          <p:cNvSpPr/>
          <p:nvPr/>
        </p:nvSpPr>
        <p:spPr>
          <a:xfrm>
            <a:off x="6574973" y="1865495"/>
            <a:ext cx="159657" cy="210048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5" name="Rectángulo redondeado 34"/>
          <p:cNvSpPr/>
          <p:nvPr/>
        </p:nvSpPr>
        <p:spPr>
          <a:xfrm>
            <a:off x="885373" y="2660318"/>
            <a:ext cx="4659085" cy="11176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4000" dirty="0" smtClean="0"/>
              <a:t>Acabar</a:t>
            </a:r>
            <a:endParaRPr lang="es-E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6" name="Rectángulo redondeado 35"/>
          <p:cNvSpPr/>
          <p:nvPr/>
        </p:nvSpPr>
        <p:spPr>
          <a:xfrm>
            <a:off x="6901544" y="2660318"/>
            <a:ext cx="4659085" cy="11176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4000" dirty="0" smtClean="0"/>
              <a:t>Nervioso</a:t>
            </a:r>
            <a:endParaRPr lang="es-E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7" name="Elipse 36"/>
          <p:cNvSpPr/>
          <p:nvPr/>
        </p:nvSpPr>
        <p:spPr>
          <a:xfrm>
            <a:off x="5631543" y="3144298"/>
            <a:ext cx="159657" cy="210048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8" name="Elipse 37"/>
          <p:cNvSpPr/>
          <p:nvPr/>
        </p:nvSpPr>
        <p:spPr>
          <a:xfrm>
            <a:off x="6574973" y="3144298"/>
            <a:ext cx="159657" cy="210048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9" name="Rectángulo redondeado 38"/>
          <p:cNvSpPr/>
          <p:nvPr/>
        </p:nvSpPr>
        <p:spPr>
          <a:xfrm>
            <a:off x="885373" y="3907971"/>
            <a:ext cx="4659085" cy="11176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4000" dirty="0" smtClean="0"/>
              <a:t>Advertir</a:t>
            </a:r>
            <a:endParaRPr lang="es-E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0" name="Rectángulo redondeado 39"/>
          <p:cNvSpPr/>
          <p:nvPr/>
        </p:nvSpPr>
        <p:spPr>
          <a:xfrm>
            <a:off x="6901544" y="3907971"/>
            <a:ext cx="4659085" cy="11176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4000" dirty="0" smtClean="0"/>
              <a:t>Mucho</a:t>
            </a:r>
            <a:endParaRPr lang="es-E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" name="Elipse 40"/>
          <p:cNvSpPr/>
          <p:nvPr/>
        </p:nvSpPr>
        <p:spPr>
          <a:xfrm>
            <a:off x="5631543" y="4391951"/>
            <a:ext cx="159657" cy="210048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2" name="Elipse 41"/>
          <p:cNvSpPr/>
          <p:nvPr/>
        </p:nvSpPr>
        <p:spPr>
          <a:xfrm>
            <a:off x="6574973" y="4391951"/>
            <a:ext cx="159657" cy="210048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3" name="Rectángulo redondeado 42"/>
          <p:cNvSpPr/>
          <p:nvPr/>
        </p:nvSpPr>
        <p:spPr>
          <a:xfrm>
            <a:off x="885373" y="5186774"/>
            <a:ext cx="4659085" cy="11176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4000" dirty="0" smtClean="0"/>
              <a:t>Alterado</a:t>
            </a:r>
            <a:endParaRPr lang="es-E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4" name="Rectángulo redondeado 43"/>
          <p:cNvSpPr/>
          <p:nvPr/>
        </p:nvSpPr>
        <p:spPr>
          <a:xfrm>
            <a:off x="6901544" y="5186774"/>
            <a:ext cx="4659085" cy="11176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4000" dirty="0" smtClean="0"/>
              <a:t>Notar</a:t>
            </a:r>
            <a:endParaRPr lang="es-E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5" name="Elipse 44"/>
          <p:cNvSpPr/>
          <p:nvPr/>
        </p:nvSpPr>
        <p:spPr>
          <a:xfrm>
            <a:off x="5631543" y="5670754"/>
            <a:ext cx="159657" cy="210048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6" name="Elipse 45"/>
          <p:cNvSpPr/>
          <p:nvPr/>
        </p:nvSpPr>
        <p:spPr>
          <a:xfrm>
            <a:off x="6574973" y="5670754"/>
            <a:ext cx="159657" cy="210048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1" name="CuadroTexto 20"/>
          <p:cNvSpPr txBox="1"/>
          <p:nvPr/>
        </p:nvSpPr>
        <p:spPr>
          <a:xfrm>
            <a:off x="605308" y="880610"/>
            <a:ext cx="1107583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000" dirty="0" smtClean="0">
                <a:latin typeface="KG Behind These Hazel Eyes" panose="02000506000000020004" pitchFamily="2" charset="0"/>
              </a:rPr>
              <a:t>Une las palabras que significan los mismo, son sinónimos.</a:t>
            </a:r>
          </a:p>
        </p:txBody>
      </p:sp>
    </p:spTree>
    <p:extLst>
      <p:ext uri="{BB962C8B-B14F-4D97-AF65-F5344CB8AC3E}">
        <p14:creationId xmlns:p14="http://schemas.microsoft.com/office/powerpoint/2010/main" val="23351196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/>
          <p:cNvPicPr>
            <a:picLocks noChangeAspect="1"/>
          </p:cNvPicPr>
          <p:nvPr/>
        </p:nvPicPr>
        <p:blipFill>
          <a:blip r:embed="rId2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2611688" y="-2906247"/>
            <a:ext cx="7063069" cy="12465425"/>
          </a:xfrm>
          <a:prstGeom prst="rect">
            <a:avLst/>
          </a:prstGeom>
        </p:spPr>
      </p:pic>
      <p:sp>
        <p:nvSpPr>
          <p:cNvPr id="4" name="CuadroTexto 3"/>
          <p:cNvSpPr txBox="1"/>
          <p:nvPr/>
        </p:nvSpPr>
        <p:spPr>
          <a:xfrm>
            <a:off x="605308" y="295835"/>
            <a:ext cx="1107583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200" dirty="0" smtClean="0">
                <a:latin typeface="KG Behind These Hazel Eyes" panose="02000506000000020004" pitchFamily="2" charset="0"/>
              </a:rPr>
              <a:t>CADA OVEJA CON SU PAREJA</a:t>
            </a:r>
            <a:endParaRPr lang="es-ES" sz="3200" dirty="0">
              <a:latin typeface="KG Behind These Hazel Eyes" panose="02000506000000020004" pitchFamily="2" charset="0"/>
            </a:endParaRPr>
          </a:p>
        </p:txBody>
      </p:sp>
      <p:sp>
        <p:nvSpPr>
          <p:cNvPr id="31" name="Rectángulo redondeado 30"/>
          <p:cNvSpPr/>
          <p:nvPr/>
        </p:nvSpPr>
        <p:spPr>
          <a:xfrm>
            <a:off x="885373" y="1381515"/>
            <a:ext cx="4659085" cy="11176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Boda</a:t>
            </a:r>
            <a:endParaRPr lang="es-E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Rectángulo redondeado 31"/>
          <p:cNvSpPr/>
          <p:nvPr/>
        </p:nvSpPr>
        <p:spPr>
          <a:xfrm>
            <a:off x="6901544" y="1381515"/>
            <a:ext cx="4659085" cy="11176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Gordo</a:t>
            </a:r>
            <a:endParaRPr lang="es-E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Elipse 32"/>
          <p:cNvSpPr/>
          <p:nvPr/>
        </p:nvSpPr>
        <p:spPr>
          <a:xfrm>
            <a:off x="5631543" y="1865495"/>
            <a:ext cx="159657" cy="210048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4" name="Elipse 33"/>
          <p:cNvSpPr/>
          <p:nvPr/>
        </p:nvSpPr>
        <p:spPr>
          <a:xfrm>
            <a:off x="6574973" y="1865495"/>
            <a:ext cx="159657" cy="210048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5" name="Rectángulo redondeado 34"/>
          <p:cNvSpPr/>
          <p:nvPr/>
        </p:nvSpPr>
        <p:spPr>
          <a:xfrm>
            <a:off x="885373" y="2660318"/>
            <a:ext cx="4659085" cy="11176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Cochera</a:t>
            </a:r>
            <a:endParaRPr lang="es-E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6" name="Rectángulo redondeado 35"/>
          <p:cNvSpPr/>
          <p:nvPr/>
        </p:nvSpPr>
        <p:spPr>
          <a:xfrm>
            <a:off x="6901544" y="2660318"/>
            <a:ext cx="4659085" cy="11176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Matrimonio</a:t>
            </a:r>
            <a:endParaRPr lang="es-E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7" name="Elipse 36"/>
          <p:cNvSpPr/>
          <p:nvPr/>
        </p:nvSpPr>
        <p:spPr>
          <a:xfrm>
            <a:off x="5631543" y="3144298"/>
            <a:ext cx="159657" cy="210048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8" name="Elipse 37"/>
          <p:cNvSpPr/>
          <p:nvPr/>
        </p:nvSpPr>
        <p:spPr>
          <a:xfrm>
            <a:off x="6574973" y="3144298"/>
            <a:ext cx="159657" cy="210048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9" name="Rectángulo redondeado 38"/>
          <p:cNvSpPr/>
          <p:nvPr/>
        </p:nvSpPr>
        <p:spPr>
          <a:xfrm>
            <a:off x="885373" y="3907971"/>
            <a:ext cx="4659085" cy="11176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Delgado</a:t>
            </a:r>
            <a:endParaRPr lang="es-E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0" name="Rectángulo redondeado 39"/>
          <p:cNvSpPr/>
          <p:nvPr/>
        </p:nvSpPr>
        <p:spPr>
          <a:xfrm>
            <a:off x="6901544" y="3907971"/>
            <a:ext cx="4659085" cy="11176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Garaje</a:t>
            </a:r>
            <a:endParaRPr lang="es-E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" name="Elipse 40"/>
          <p:cNvSpPr/>
          <p:nvPr/>
        </p:nvSpPr>
        <p:spPr>
          <a:xfrm>
            <a:off x="5631543" y="4391951"/>
            <a:ext cx="159657" cy="210048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2" name="Elipse 41"/>
          <p:cNvSpPr/>
          <p:nvPr/>
        </p:nvSpPr>
        <p:spPr>
          <a:xfrm>
            <a:off x="6574973" y="4391951"/>
            <a:ext cx="159657" cy="210048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3" name="Rectángulo redondeado 42"/>
          <p:cNvSpPr/>
          <p:nvPr/>
        </p:nvSpPr>
        <p:spPr>
          <a:xfrm>
            <a:off x="885373" y="5186774"/>
            <a:ext cx="4659085" cy="11176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Obeso</a:t>
            </a:r>
            <a:endParaRPr lang="es-E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4" name="Rectángulo redondeado 43"/>
          <p:cNvSpPr/>
          <p:nvPr/>
        </p:nvSpPr>
        <p:spPr>
          <a:xfrm>
            <a:off x="6901544" y="5186774"/>
            <a:ext cx="4659085" cy="11176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Flaco</a:t>
            </a:r>
            <a:endParaRPr lang="es-E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5" name="Elipse 44"/>
          <p:cNvSpPr/>
          <p:nvPr/>
        </p:nvSpPr>
        <p:spPr>
          <a:xfrm>
            <a:off x="5631543" y="5670754"/>
            <a:ext cx="159657" cy="210048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6" name="Elipse 45"/>
          <p:cNvSpPr/>
          <p:nvPr/>
        </p:nvSpPr>
        <p:spPr>
          <a:xfrm>
            <a:off x="6574973" y="5670754"/>
            <a:ext cx="159657" cy="210048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1" name="CuadroTexto 20"/>
          <p:cNvSpPr txBox="1"/>
          <p:nvPr/>
        </p:nvSpPr>
        <p:spPr>
          <a:xfrm>
            <a:off x="605308" y="880610"/>
            <a:ext cx="1107583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000" dirty="0" smtClean="0">
                <a:latin typeface="KG Behind These Hazel Eyes" panose="02000506000000020004" pitchFamily="2" charset="0"/>
              </a:rPr>
              <a:t>Une las palabras que significan los mismo, son sinónimos.</a:t>
            </a:r>
          </a:p>
        </p:txBody>
      </p:sp>
    </p:spTree>
    <p:extLst>
      <p:ext uri="{BB962C8B-B14F-4D97-AF65-F5344CB8AC3E}">
        <p14:creationId xmlns:p14="http://schemas.microsoft.com/office/powerpoint/2010/main" val="15199598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/>
          <p:cNvPicPr>
            <a:picLocks noChangeAspect="1"/>
          </p:cNvPicPr>
          <p:nvPr/>
        </p:nvPicPr>
        <p:blipFill>
          <a:blip r:embed="rId2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2611688" y="-2906247"/>
            <a:ext cx="7063069" cy="12465425"/>
          </a:xfrm>
          <a:prstGeom prst="rect">
            <a:avLst/>
          </a:prstGeom>
        </p:spPr>
      </p:pic>
      <p:sp>
        <p:nvSpPr>
          <p:cNvPr id="4" name="CuadroTexto 3"/>
          <p:cNvSpPr txBox="1"/>
          <p:nvPr/>
        </p:nvSpPr>
        <p:spPr>
          <a:xfrm>
            <a:off x="605308" y="295835"/>
            <a:ext cx="1107583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200" dirty="0" smtClean="0">
                <a:latin typeface="KG Behind These Hazel Eyes" panose="02000506000000020004" pitchFamily="2" charset="0"/>
              </a:rPr>
              <a:t>CADA OVEJA CON SU PAREJA</a:t>
            </a:r>
            <a:endParaRPr lang="es-ES" sz="3200" dirty="0">
              <a:latin typeface="KG Behind These Hazel Eyes" panose="02000506000000020004" pitchFamily="2" charset="0"/>
            </a:endParaRPr>
          </a:p>
        </p:txBody>
      </p:sp>
      <p:sp>
        <p:nvSpPr>
          <p:cNvPr id="31" name="Rectángulo redondeado 30"/>
          <p:cNvSpPr/>
          <p:nvPr/>
        </p:nvSpPr>
        <p:spPr>
          <a:xfrm>
            <a:off x="885373" y="1381515"/>
            <a:ext cx="4659085" cy="11176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Igual</a:t>
            </a:r>
            <a:endParaRPr lang="es-E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Rectángulo redondeado 31"/>
          <p:cNvSpPr/>
          <p:nvPr/>
        </p:nvSpPr>
        <p:spPr>
          <a:xfrm>
            <a:off x="6901544" y="1381515"/>
            <a:ext cx="4659085" cy="11176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Famoso</a:t>
            </a:r>
            <a:endParaRPr lang="es-E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Elipse 32"/>
          <p:cNvSpPr/>
          <p:nvPr/>
        </p:nvSpPr>
        <p:spPr>
          <a:xfrm>
            <a:off x="5631543" y="1865495"/>
            <a:ext cx="159657" cy="210048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4" name="Elipse 33"/>
          <p:cNvSpPr/>
          <p:nvPr/>
        </p:nvSpPr>
        <p:spPr>
          <a:xfrm>
            <a:off x="6574973" y="1865495"/>
            <a:ext cx="159657" cy="210048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5" name="Rectángulo redondeado 34"/>
          <p:cNvSpPr/>
          <p:nvPr/>
        </p:nvSpPr>
        <p:spPr>
          <a:xfrm>
            <a:off x="885373" y="2660318"/>
            <a:ext cx="4659085" cy="11176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Enojar</a:t>
            </a:r>
            <a:endParaRPr lang="es-E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6" name="Rectángulo redondeado 35"/>
          <p:cNvSpPr/>
          <p:nvPr/>
        </p:nvSpPr>
        <p:spPr>
          <a:xfrm>
            <a:off x="6901544" y="2660318"/>
            <a:ext cx="4659085" cy="11176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Entero</a:t>
            </a:r>
            <a:endParaRPr lang="es-E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7" name="Elipse 36"/>
          <p:cNvSpPr/>
          <p:nvPr/>
        </p:nvSpPr>
        <p:spPr>
          <a:xfrm>
            <a:off x="5631543" y="3144298"/>
            <a:ext cx="159657" cy="210048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8" name="Elipse 37"/>
          <p:cNvSpPr/>
          <p:nvPr/>
        </p:nvSpPr>
        <p:spPr>
          <a:xfrm>
            <a:off x="6574973" y="3144298"/>
            <a:ext cx="159657" cy="210048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9" name="Rectángulo redondeado 38"/>
          <p:cNvSpPr/>
          <p:nvPr/>
        </p:nvSpPr>
        <p:spPr>
          <a:xfrm>
            <a:off x="885373" y="3907971"/>
            <a:ext cx="4659085" cy="11176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Completo</a:t>
            </a:r>
            <a:endParaRPr lang="es-E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0" name="Rectángulo redondeado 39"/>
          <p:cNvSpPr/>
          <p:nvPr/>
        </p:nvSpPr>
        <p:spPr>
          <a:xfrm>
            <a:off x="6901544" y="3907971"/>
            <a:ext cx="4659085" cy="11176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Enfurecer</a:t>
            </a:r>
            <a:endParaRPr lang="es-E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" name="Elipse 40"/>
          <p:cNvSpPr/>
          <p:nvPr/>
        </p:nvSpPr>
        <p:spPr>
          <a:xfrm>
            <a:off x="5631543" y="4391951"/>
            <a:ext cx="159657" cy="210048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2" name="Elipse 41"/>
          <p:cNvSpPr/>
          <p:nvPr/>
        </p:nvSpPr>
        <p:spPr>
          <a:xfrm>
            <a:off x="6574973" y="4391951"/>
            <a:ext cx="159657" cy="210048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3" name="Rectángulo redondeado 42"/>
          <p:cNvSpPr/>
          <p:nvPr/>
        </p:nvSpPr>
        <p:spPr>
          <a:xfrm>
            <a:off x="885373" y="5186774"/>
            <a:ext cx="4659085" cy="11176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Célebre</a:t>
            </a:r>
            <a:endParaRPr lang="es-E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4" name="Rectángulo redondeado 43"/>
          <p:cNvSpPr/>
          <p:nvPr/>
        </p:nvSpPr>
        <p:spPr>
          <a:xfrm>
            <a:off x="6901544" y="5186774"/>
            <a:ext cx="4659085" cy="11176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Idéntico</a:t>
            </a:r>
            <a:endParaRPr lang="es-E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5" name="Elipse 44"/>
          <p:cNvSpPr/>
          <p:nvPr/>
        </p:nvSpPr>
        <p:spPr>
          <a:xfrm>
            <a:off x="5631543" y="5670754"/>
            <a:ext cx="159657" cy="210048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6" name="Elipse 45"/>
          <p:cNvSpPr/>
          <p:nvPr/>
        </p:nvSpPr>
        <p:spPr>
          <a:xfrm>
            <a:off x="6574973" y="5670754"/>
            <a:ext cx="159657" cy="210048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1" name="CuadroTexto 20"/>
          <p:cNvSpPr txBox="1"/>
          <p:nvPr/>
        </p:nvSpPr>
        <p:spPr>
          <a:xfrm>
            <a:off x="605308" y="880610"/>
            <a:ext cx="1107583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000" dirty="0" smtClean="0">
                <a:latin typeface="KG Behind These Hazel Eyes" panose="02000506000000020004" pitchFamily="2" charset="0"/>
              </a:rPr>
              <a:t>Une las palabras que significan los mismo, son sinónimos.</a:t>
            </a:r>
          </a:p>
        </p:txBody>
      </p:sp>
    </p:spTree>
    <p:extLst>
      <p:ext uri="{BB962C8B-B14F-4D97-AF65-F5344CB8AC3E}">
        <p14:creationId xmlns:p14="http://schemas.microsoft.com/office/powerpoint/2010/main" val="30532446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/>
          <p:cNvPicPr>
            <a:picLocks noChangeAspect="1"/>
          </p:cNvPicPr>
          <p:nvPr/>
        </p:nvPicPr>
        <p:blipFill>
          <a:blip r:embed="rId2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2611688" y="-2906247"/>
            <a:ext cx="7063069" cy="12465425"/>
          </a:xfrm>
          <a:prstGeom prst="rect">
            <a:avLst/>
          </a:prstGeom>
        </p:spPr>
      </p:pic>
      <p:sp>
        <p:nvSpPr>
          <p:cNvPr id="4" name="CuadroTexto 3"/>
          <p:cNvSpPr txBox="1"/>
          <p:nvPr/>
        </p:nvSpPr>
        <p:spPr>
          <a:xfrm>
            <a:off x="605308" y="295835"/>
            <a:ext cx="1107583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200" dirty="0" smtClean="0">
                <a:latin typeface="KG Behind These Hazel Eyes" panose="02000506000000020004" pitchFamily="2" charset="0"/>
              </a:rPr>
              <a:t>CADA OVEJA CON SU PAREJA</a:t>
            </a:r>
            <a:endParaRPr lang="es-ES" sz="3200" dirty="0">
              <a:latin typeface="KG Behind These Hazel Eyes" panose="02000506000000020004" pitchFamily="2" charset="0"/>
            </a:endParaRPr>
          </a:p>
        </p:txBody>
      </p:sp>
      <p:sp>
        <p:nvSpPr>
          <p:cNvPr id="31" name="Rectángulo redondeado 30"/>
          <p:cNvSpPr/>
          <p:nvPr/>
        </p:nvSpPr>
        <p:spPr>
          <a:xfrm>
            <a:off x="885373" y="1381515"/>
            <a:ext cx="4659085" cy="11176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Altura</a:t>
            </a:r>
            <a:endParaRPr lang="es-E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Rectángulo redondeado 31"/>
          <p:cNvSpPr/>
          <p:nvPr/>
        </p:nvSpPr>
        <p:spPr>
          <a:xfrm>
            <a:off x="6901544" y="1381515"/>
            <a:ext cx="4659085" cy="11176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Agrandar</a:t>
            </a:r>
            <a:endParaRPr lang="es-E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Elipse 32"/>
          <p:cNvSpPr/>
          <p:nvPr/>
        </p:nvSpPr>
        <p:spPr>
          <a:xfrm>
            <a:off x="5631543" y="1865495"/>
            <a:ext cx="159657" cy="210048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4" name="Elipse 33"/>
          <p:cNvSpPr/>
          <p:nvPr/>
        </p:nvSpPr>
        <p:spPr>
          <a:xfrm>
            <a:off x="6574973" y="1865495"/>
            <a:ext cx="159657" cy="210048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5" name="Rectángulo redondeado 34"/>
          <p:cNvSpPr/>
          <p:nvPr/>
        </p:nvSpPr>
        <p:spPr>
          <a:xfrm>
            <a:off x="885373" y="2660318"/>
            <a:ext cx="4659085" cy="11176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Angustia</a:t>
            </a:r>
            <a:endParaRPr lang="es-E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6" name="Rectángulo redondeado 35"/>
          <p:cNvSpPr/>
          <p:nvPr/>
        </p:nvSpPr>
        <p:spPr>
          <a:xfrm>
            <a:off x="6901544" y="2660318"/>
            <a:ext cx="4659085" cy="11176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Elevación</a:t>
            </a:r>
            <a:endParaRPr lang="es-E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7" name="Elipse 36"/>
          <p:cNvSpPr/>
          <p:nvPr/>
        </p:nvSpPr>
        <p:spPr>
          <a:xfrm>
            <a:off x="5631543" y="3144298"/>
            <a:ext cx="159657" cy="210048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8" name="Elipse 37"/>
          <p:cNvSpPr/>
          <p:nvPr/>
        </p:nvSpPr>
        <p:spPr>
          <a:xfrm>
            <a:off x="6574973" y="3144298"/>
            <a:ext cx="159657" cy="210048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9" name="Rectángulo redondeado 38"/>
          <p:cNvSpPr/>
          <p:nvPr/>
        </p:nvSpPr>
        <p:spPr>
          <a:xfrm>
            <a:off x="885373" y="3907971"/>
            <a:ext cx="4659085" cy="11176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Amplificar</a:t>
            </a:r>
            <a:endParaRPr lang="es-E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0" name="Rectángulo redondeado 39"/>
          <p:cNvSpPr/>
          <p:nvPr/>
        </p:nvSpPr>
        <p:spPr>
          <a:xfrm>
            <a:off x="6901544" y="3907971"/>
            <a:ext cx="4659085" cy="11176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Malestar</a:t>
            </a:r>
            <a:endParaRPr lang="es-E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" name="Elipse 40"/>
          <p:cNvSpPr/>
          <p:nvPr/>
        </p:nvSpPr>
        <p:spPr>
          <a:xfrm>
            <a:off x="5631543" y="4391951"/>
            <a:ext cx="159657" cy="210048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2" name="Elipse 41"/>
          <p:cNvSpPr/>
          <p:nvPr/>
        </p:nvSpPr>
        <p:spPr>
          <a:xfrm>
            <a:off x="6574973" y="4391951"/>
            <a:ext cx="159657" cy="210048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3" name="Rectángulo redondeado 42"/>
          <p:cNvSpPr/>
          <p:nvPr/>
        </p:nvSpPr>
        <p:spPr>
          <a:xfrm>
            <a:off x="885373" y="5186774"/>
            <a:ext cx="4659085" cy="11176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Anteojos</a:t>
            </a:r>
            <a:endParaRPr lang="es-E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4" name="Rectángulo redondeado 43"/>
          <p:cNvSpPr/>
          <p:nvPr/>
        </p:nvSpPr>
        <p:spPr>
          <a:xfrm>
            <a:off x="6901544" y="5186774"/>
            <a:ext cx="4659085" cy="11176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Gafas</a:t>
            </a:r>
            <a:endParaRPr lang="es-E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5" name="Elipse 44"/>
          <p:cNvSpPr/>
          <p:nvPr/>
        </p:nvSpPr>
        <p:spPr>
          <a:xfrm>
            <a:off x="5631543" y="5670754"/>
            <a:ext cx="159657" cy="210048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6" name="Elipse 45"/>
          <p:cNvSpPr/>
          <p:nvPr/>
        </p:nvSpPr>
        <p:spPr>
          <a:xfrm>
            <a:off x="6574973" y="5670754"/>
            <a:ext cx="159657" cy="210048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1" name="CuadroTexto 20"/>
          <p:cNvSpPr txBox="1"/>
          <p:nvPr/>
        </p:nvSpPr>
        <p:spPr>
          <a:xfrm>
            <a:off x="605308" y="880610"/>
            <a:ext cx="1107583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000" dirty="0" smtClean="0">
                <a:latin typeface="KG Behind These Hazel Eyes" panose="02000506000000020004" pitchFamily="2" charset="0"/>
              </a:rPr>
              <a:t>Une las palabras que significan los mismo, son sinónimos.</a:t>
            </a:r>
          </a:p>
        </p:txBody>
      </p:sp>
    </p:spTree>
    <p:extLst>
      <p:ext uri="{BB962C8B-B14F-4D97-AF65-F5344CB8AC3E}">
        <p14:creationId xmlns:p14="http://schemas.microsoft.com/office/powerpoint/2010/main" val="19962232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/>
          <p:cNvPicPr>
            <a:picLocks noChangeAspect="1"/>
          </p:cNvPicPr>
          <p:nvPr/>
        </p:nvPicPr>
        <p:blipFill>
          <a:blip r:embed="rId2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2611688" y="-2906247"/>
            <a:ext cx="7063069" cy="12465425"/>
          </a:xfrm>
          <a:prstGeom prst="rect">
            <a:avLst/>
          </a:prstGeom>
        </p:spPr>
      </p:pic>
      <p:sp>
        <p:nvSpPr>
          <p:cNvPr id="4" name="CuadroTexto 3"/>
          <p:cNvSpPr txBox="1"/>
          <p:nvPr/>
        </p:nvSpPr>
        <p:spPr>
          <a:xfrm>
            <a:off x="605308" y="295835"/>
            <a:ext cx="1107583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200" dirty="0" smtClean="0">
                <a:latin typeface="KG Behind These Hazel Eyes" panose="02000506000000020004" pitchFamily="2" charset="0"/>
              </a:rPr>
              <a:t>CADA OVEJA CON SU PAREJA</a:t>
            </a:r>
            <a:endParaRPr lang="es-ES" sz="3200" dirty="0">
              <a:latin typeface="KG Behind These Hazel Eyes" panose="02000506000000020004" pitchFamily="2" charset="0"/>
            </a:endParaRPr>
          </a:p>
        </p:txBody>
      </p:sp>
      <p:sp>
        <p:nvSpPr>
          <p:cNvPr id="31" name="Rectángulo redondeado 30"/>
          <p:cNvSpPr/>
          <p:nvPr/>
        </p:nvSpPr>
        <p:spPr>
          <a:xfrm>
            <a:off x="885373" y="1381515"/>
            <a:ext cx="4659085" cy="11176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Barato</a:t>
            </a:r>
            <a:endParaRPr lang="es-E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Rectángulo redondeado 31"/>
          <p:cNvSpPr/>
          <p:nvPr/>
        </p:nvSpPr>
        <p:spPr>
          <a:xfrm>
            <a:off x="6901544" y="1381515"/>
            <a:ext cx="4659085" cy="11176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Hábil</a:t>
            </a:r>
            <a:endParaRPr lang="es-E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Elipse 32"/>
          <p:cNvSpPr/>
          <p:nvPr/>
        </p:nvSpPr>
        <p:spPr>
          <a:xfrm>
            <a:off x="5631543" y="1865495"/>
            <a:ext cx="159657" cy="210048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4" name="Elipse 33"/>
          <p:cNvSpPr/>
          <p:nvPr/>
        </p:nvSpPr>
        <p:spPr>
          <a:xfrm>
            <a:off x="6574973" y="1865495"/>
            <a:ext cx="159657" cy="210048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5" name="Rectángulo redondeado 34"/>
          <p:cNvSpPr/>
          <p:nvPr/>
        </p:nvSpPr>
        <p:spPr>
          <a:xfrm>
            <a:off x="885373" y="2660318"/>
            <a:ext cx="4659085" cy="11176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Apto</a:t>
            </a:r>
            <a:endParaRPr lang="es-E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6" name="Rectángulo redondeado 35"/>
          <p:cNvSpPr/>
          <p:nvPr/>
        </p:nvSpPr>
        <p:spPr>
          <a:xfrm>
            <a:off x="6901544" y="2660318"/>
            <a:ext cx="4659085" cy="11176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Económico</a:t>
            </a:r>
            <a:endParaRPr lang="es-E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7" name="Elipse 36"/>
          <p:cNvSpPr/>
          <p:nvPr/>
        </p:nvSpPr>
        <p:spPr>
          <a:xfrm>
            <a:off x="5631543" y="3144298"/>
            <a:ext cx="159657" cy="210048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8" name="Elipse 37"/>
          <p:cNvSpPr/>
          <p:nvPr/>
        </p:nvSpPr>
        <p:spPr>
          <a:xfrm>
            <a:off x="6574973" y="3144298"/>
            <a:ext cx="159657" cy="210048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9" name="Rectángulo redondeado 38"/>
          <p:cNvSpPr/>
          <p:nvPr/>
        </p:nvSpPr>
        <p:spPr>
          <a:xfrm>
            <a:off x="885373" y="3907971"/>
            <a:ext cx="4659085" cy="11176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Armonía</a:t>
            </a:r>
            <a:endParaRPr lang="es-E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0" name="Rectángulo redondeado 39"/>
          <p:cNvSpPr/>
          <p:nvPr/>
        </p:nvSpPr>
        <p:spPr>
          <a:xfrm>
            <a:off x="6901544" y="3907971"/>
            <a:ext cx="4659085" cy="11176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Amarrete</a:t>
            </a:r>
            <a:endParaRPr lang="es-E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" name="Elipse 40"/>
          <p:cNvSpPr/>
          <p:nvPr/>
        </p:nvSpPr>
        <p:spPr>
          <a:xfrm>
            <a:off x="5631543" y="4391951"/>
            <a:ext cx="159657" cy="210048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2" name="Elipse 41"/>
          <p:cNvSpPr/>
          <p:nvPr/>
        </p:nvSpPr>
        <p:spPr>
          <a:xfrm>
            <a:off x="6574973" y="4391951"/>
            <a:ext cx="159657" cy="210048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3" name="Rectángulo redondeado 42"/>
          <p:cNvSpPr/>
          <p:nvPr/>
        </p:nvSpPr>
        <p:spPr>
          <a:xfrm>
            <a:off x="885373" y="5186774"/>
            <a:ext cx="4659085" cy="11176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Avaro </a:t>
            </a:r>
            <a:endParaRPr lang="es-E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4" name="Rectángulo redondeado 43"/>
          <p:cNvSpPr/>
          <p:nvPr/>
        </p:nvSpPr>
        <p:spPr>
          <a:xfrm>
            <a:off x="6901544" y="5186774"/>
            <a:ext cx="4659085" cy="11176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Calma</a:t>
            </a:r>
            <a:endParaRPr lang="es-E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5" name="Elipse 44"/>
          <p:cNvSpPr/>
          <p:nvPr/>
        </p:nvSpPr>
        <p:spPr>
          <a:xfrm>
            <a:off x="5631543" y="5670754"/>
            <a:ext cx="159657" cy="210048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6" name="Elipse 45"/>
          <p:cNvSpPr/>
          <p:nvPr/>
        </p:nvSpPr>
        <p:spPr>
          <a:xfrm>
            <a:off x="6574973" y="5670754"/>
            <a:ext cx="159657" cy="210048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1" name="CuadroTexto 20"/>
          <p:cNvSpPr txBox="1"/>
          <p:nvPr/>
        </p:nvSpPr>
        <p:spPr>
          <a:xfrm>
            <a:off x="605308" y="880610"/>
            <a:ext cx="1107583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000" dirty="0" smtClean="0">
                <a:latin typeface="KG Behind These Hazel Eyes" panose="02000506000000020004" pitchFamily="2" charset="0"/>
              </a:rPr>
              <a:t>Une las palabras que significan los mismo, son sinónimos.</a:t>
            </a:r>
          </a:p>
        </p:txBody>
      </p:sp>
    </p:spTree>
    <p:extLst>
      <p:ext uri="{BB962C8B-B14F-4D97-AF65-F5344CB8AC3E}">
        <p14:creationId xmlns:p14="http://schemas.microsoft.com/office/powerpoint/2010/main" val="13146696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/>
          <p:cNvPicPr>
            <a:picLocks noChangeAspect="1"/>
          </p:cNvPicPr>
          <p:nvPr/>
        </p:nvPicPr>
        <p:blipFill>
          <a:blip r:embed="rId2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2611688" y="-2906247"/>
            <a:ext cx="7063069" cy="12465425"/>
          </a:xfrm>
          <a:prstGeom prst="rect">
            <a:avLst/>
          </a:prstGeom>
        </p:spPr>
      </p:pic>
      <p:sp>
        <p:nvSpPr>
          <p:cNvPr id="4" name="CuadroTexto 3"/>
          <p:cNvSpPr txBox="1"/>
          <p:nvPr/>
        </p:nvSpPr>
        <p:spPr>
          <a:xfrm>
            <a:off x="605308" y="295835"/>
            <a:ext cx="1107583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200" dirty="0" smtClean="0">
                <a:latin typeface="KG Behind These Hazel Eyes" panose="02000506000000020004" pitchFamily="2" charset="0"/>
              </a:rPr>
              <a:t>CADA OVEJA CON SU PAREJA</a:t>
            </a:r>
            <a:endParaRPr lang="es-ES" sz="3200" dirty="0">
              <a:latin typeface="KG Behind These Hazel Eyes" panose="02000506000000020004" pitchFamily="2" charset="0"/>
            </a:endParaRPr>
          </a:p>
        </p:txBody>
      </p:sp>
      <p:sp>
        <p:nvSpPr>
          <p:cNvPr id="31" name="Rectángulo redondeado 30"/>
          <p:cNvSpPr/>
          <p:nvPr/>
        </p:nvSpPr>
        <p:spPr>
          <a:xfrm>
            <a:off x="885373" y="1381515"/>
            <a:ext cx="4659085" cy="11176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Bobo</a:t>
            </a:r>
            <a:endParaRPr lang="es-E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Rectángulo redondeado 31"/>
          <p:cNvSpPr/>
          <p:nvPr/>
        </p:nvSpPr>
        <p:spPr>
          <a:xfrm>
            <a:off x="6901544" y="1381515"/>
            <a:ext cx="4659085" cy="11176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Billete</a:t>
            </a:r>
            <a:endParaRPr lang="es-E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Elipse 32"/>
          <p:cNvSpPr/>
          <p:nvPr/>
        </p:nvSpPr>
        <p:spPr>
          <a:xfrm>
            <a:off x="5631543" y="1865495"/>
            <a:ext cx="159657" cy="210048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4" name="Elipse 33"/>
          <p:cNvSpPr/>
          <p:nvPr/>
        </p:nvSpPr>
        <p:spPr>
          <a:xfrm>
            <a:off x="6574973" y="1865495"/>
            <a:ext cx="159657" cy="210048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5" name="Rectángulo redondeado 34"/>
          <p:cNvSpPr/>
          <p:nvPr/>
        </p:nvSpPr>
        <p:spPr>
          <a:xfrm>
            <a:off x="885373" y="2660318"/>
            <a:ext cx="4659085" cy="11176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Bonito</a:t>
            </a:r>
            <a:endParaRPr lang="es-E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6" name="Rectángulo redondeado 35"/>
          <p:cNvSpPr/>
          <p:nvPr/>
        </p:nvSpPr>
        <p:spPr>
          <a:xfrm>
            <a:off x="6901544" y="2660318"/>
            <a:ext cx="4659085" cy="11176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Pelo</a:t>
            </a:r>
            <a:endParaRPr lang="es-E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7" name="Elipse 36"/>
          <p:cNvSpPr/>
          <p:nvPr/>
        </p:nvSpPr>
        <p:spPr>
          <a:xfrm>
            <a:off x="5631543" y="3144298"/>
            <a:ext cx="159657" cy="210048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8" name="Elipse 37"/>
          <p:cNvSpPr/>
          <p:nvPr/>
        </p:nvSpPr>
        <p:spPr>
          <a:xfrm>
            <a:off x="6574973" y="3144298"/>
            <a:ext cx="159657" cy="210048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9" name="Rectángulo redondeado 38"/>
          <p:cNvSpPr/>
          <p:nvPr/>
        </p:nvSpPr>
        <p:spPr>
          <a:xfrm>
            <a:off x="885373" y="3907971"/>
            <a:ext cx="4659085" cy="11176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Cabello </a:t>
            </a:r>
            <a:endParaRPr lang="es-E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0" name="Rectángulo redondeado 39"/>
          <p:cNvSpPr/>
          <p:nvPr/>
        </p:nvSpPr>
        <p:spPr>
          <a:xfrm>
            <a:off x="6901544" y="3907971"/>
            <a:ext cx="4659085" cy="11176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Hermoso</a:t>
            </a:r>
            <a:endParaRPr lang="es-E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" name="Elipse 40"/>
          <p:cNvSpPr/>
          <p:nvPr/>
        </p:nvSpPr>
        <p:spPr>
          <a:xfrm>
            <a:off x="5631543" y="4391951"/>
            <a:ext cx="159657" cy="210048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2" name="Elipse 41"/>
          <p:cNvSpPr/>
          <p:nvPr/>
        </p:nvSpPr>
        <p:spPr>
          <a:xfrm>
            <a:off x="6574973" y="4391951"/>
            <a:ext cx="159657" cy="210048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3" name="Rectángulo redondeado 42"/>
          <p:cNvSpPr/>
          <p:nvPr/>
        </p:nvSpPr>
        <p:spPr>
          <a:xfrm>
            <a:off x="885373" y="5186774"/>
            <a:ext cx="4659085" cy="11176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Boleto</a:t>
            </a:r>
            <a:endParaRPr lang="es-E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4" name="Rectángulo redondeado 43"/>
          <p:cNvSpPr/>
          <p:nvPr/>
        </p:nvSpPr>
        <p:spPr>
          <a:xfrm>
            <a:off x="6901544" y="5186774"/>
            <a:ext cx="4659085" cy="11176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Necio</a:t>
            </a:r>
            <a:endParaRPr lang="es-E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5" name="Elipse 44"/>
          <p:cNvSpPr/>
          <p:nvPr/>
        </p:nvSpPr>
        <p:spPr>
          <a:xfrm>
            <a:off x="5631543" y="5670754"/>
            <a:ext cx="159657" cy="210048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6" name="Elipse 45"/>
          <p:cNvSpPr/>
          <p:nvPr/>
        </p:nvSpPr>
        <p:spPr>
          <a:xfrm>
            <a:off x="6574973" y="5670754"/>
            <a:ext cx="159657" cy="210048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2" name="CuadroTexto 21"/>
          <p:cNvSpPr txBox="1"/>
          <p:nvPr/>
        </p:nvSpPr>
        <p:spPr>
          <a:xfrm>
            <a:off x="605308" y="880610"/>
            <a:ext cx="1107583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000" dirty="0" smtClean="0">
                <a:latin typeface="KG Behind These Hazel Eyes" panose="02000506000000020004" pitchFamily="2" charset="0"/>
              </a:rPr>
              <a:t>Une las palabras que significan los mismo, son sinónimos.</a:t>
            </a:r>
          </a:p>
        </p:txBody>
      </p:sp>
    </p:spTree>
    <p:extLst>
      <p:ext uri="{BB962C8B-B14F-4D97-AF65-F5344CB8AC3E}">
        <p14:creationId xmlns:p14="http://schemas.microsoft.com/office/powerpoint/2010/main" val="24374668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/>
          <p:cNvPicPr>
            <a:picLocks noChangeAspect="1"/>
          </p:cNvPicPr>
          <p:nvPr/>
        </p:nvPicPr>
        <p:blipFill>
          <a:blip r:embed="rId2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2611688" y="-2906247"/>
            <a:ext cx="7063069" cy="12465425"/>
          </a:xfrm>
          <a:prstGeom prst="rect">
            <a:avLst/>
          </a:prstGeom>
        </p:spPr>
      </p:pic>
      <p:sp>
        <p:nvSpPr>
          <p:cNvPr id="4" name="CuadroTexto 3"/>
          <p:cNvSpPr txBox="1"/>
          <p:nvPr/>
        </p:nvSpPr>
        <p:spPr>
          <a:xfrm>
            <a:off x="605308" y="295835"/>
            <a:ext cx="1107583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200" dirty="0" smtClean="0">
                <a:latin typeface="KG Behind These Hazel Eyes" panose="02000506000000020004" pitchFamily="2" charset="0"/>
              </a:rPr>
              <a:t>CADA OVEJA CON SU PAREJA</a:t>
            </a:r>
            <a:endParaRPr lang="es-ES" sz="3200" dirty="0">
              <a:latin typeface="KG Behind These Hazel Eyes" panose="02000506000000020004" pitchFamily="2" charset="0"/>
            </a:endParaRPr>
          </a:p>
        </p:txBody>
      </p:sp>
      <p:sp>
        <p:nvSpPr>
          <p:cNvPr id="31" name="Rectángulo redondeado 30"/>
          <p:cNvSpPr/>
          <p:nvPr/>
        </p:nvSpPr>
        <p:spPr>
          <a:xfrm>
            <a:off x="885373" y="1381515"/>
            <a:ext cx="4659085" cy="11176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Caliente</a:t>
            </a:r>
            <a:endParaRPr lang="es-E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Rectángulo redondeado 31"/>
          <p:cNvSpPr/>
          <p:nvPr/>
        </p:nvSpPr>
        <p:spPr>
          <a:xfrm>
            <a:off x="6901544" y="1381515"/>
            <a:ext cx="4659085" cy="11176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Cantina</a:t>
            </a:r>
            <a:endParaRPr lang="es-E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Elipse 32"/>
          <p:cNvSpPr/>
          <p:nvPr/>
        </p:nvSpPr>
        <p:spPr>
          <a:xfrm>
            <a:off x="5631543" y="1865495"/>
            <a:ext cx="159657" cy="210048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4" name="Elipse 33"/>
          <p:cNvSpPr/>
          <p:nvPr/>
        </p:nvSpPr>
        <p:spPr>
          <a:xfrm>
            <a:off x="6574973" y="1865495"/>
            <a:ext cx="159657" cy="210048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5" name="Rectángulo redondeado 34"/>
          <p:cNvSpPr/>
          <p:nvPr/>
        </p:nvSpPr>
        <p:spPr>
          <a:xfrm>
            <a:off x="885373" y="2660318"/>
            <a:ext cx="4659085" cy="11176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Bar</a:t>
            </a:r>
            <a:endParaRPr lang="es-E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6" name="Rectángulo redondeado 35"/>
          <p:cNvSpPr/>
          <p:nvPr/>
        </p:nvSpPr>
        <p:spPr>
          <a:xfrm>
            <a:off x="6901544" y="2660318"/>
            <a:ext cx="4659085" cy="11176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Cola</a:t>
            </a:r>
            <a:endParaRPr lang="es-E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7" name="Elipse 36"/>
          <p:cNvSpPr/>
          <p:nvPr/>
        </p:nvSpPr>
        <p:spPr>
          <a:xfrm>
            <a:off x="5631543" y="3144298"/>
            <a:ext cx="159657" cy="210048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8" name="Elipse 37"/>
          <p:cNvSpPr/>
          <p:nvPr/>
        </p:nvSpPr>
        <p:spPr>
          <a:xfrm>
            <a:off x="6574973" y="3144298"/>
            <a:ext cx="159657" cy="210048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9" name="Rectángulo redondeado 38"/>
          <p:cNvSpPr/>
          <p:nvPr/>
        </p:nvSpPr>
        <p:spPr>
          <a:xfrm>
            <a:off x="885373" y="3907971"/>
            <a:ext cx="4659085" cy="11176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Rabo</a:t>
            </a:r>
            <a:endParaRPr lang="es-E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0" name="Rectángulo redondeado 39"/>
          <p:cNvSpPr/>
          <p:nvPr/>
        </p:nvSpPr>
        <p:spPr>
          <a:xfrm>
            <a:off x="6901544" y="3907971"/>
            <a:ext cx="4659085" cy="11176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Calido</a:t>
            </a:r>
            <a:endParaRPr lang="es-E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" name="Elipse 40"/>
          <p:cNvSpPr/>
          <p:nvPr/>
        </p:nvSpPr>
        <p:spPr>
          <a:xfrm>
            <a:off x="5631543" y="4391951"/>
            <a:ext cx="159657" cy="210048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2" name="Elipse 41"/>
          <p:cNvSpPr/>
          <p:nvPr/>
        </p:nvSpPr>
        <p:spPr>
          <a:xfrm>
            <a:off x="6574973" y="4391951"/>
            <a:ext cx="159657" cy="210048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3" name="Rectángulo redondeado 42"/>
          <p:cNvSpPr/>
          <p:nvPr/>
        </p:nvSpPr>
        <p:spPr>
          <a:xfrm>
            <a:off x="885373" y="5186774"/>
            <a:ext cx="4659085" cy="11176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Comprar</a:t>
            </a:r>
            <a:endParaRPr lang="es-E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4" name="Rectángulo redondeado 43"/>
          <p:cNvSpPr/>
          <p:nvPr/>
        </p:nvSpPr>
        <p:spPr>
          <a:xfrm>
            <a:off x="6901544" y="5186774"/>
            <a:ext cx="4659085" cy="11176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Adquirir</a:t>
            </a:r>
            <a:endParaRPr lang="es-E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5" name="Elipse 44"/>
          <p:cNvSpPr/>
          <p:nvPr/>
        </p:nvSpPr>
        <p:spPr>
          <a:xfrm>
            <a:off x="5631543" y="5670754"/>
            <a:ext cx="159657" cy="210048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6" name="Elipse 45"/>
          <p:cNvSpPr/>
          <p:nvPr/>
        </p:nvSpPr>
        <p:spPr>
          <a:xfrm>
            <a:off x="6574973" y="5670754"/>
            <a:ext cx="159657" cy="210048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1" name="CuadroTexto 20"/>
          <p:cNvSpPr txBox="1"/>
          <p:nvPr/>
        </p:nvSpPr>
        <p:spPr>
          <a:xfrm>
            <a:off x="605308" y="880610"/>
            <a:ext cx="1107583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000" dirty="0" smtClean="0">
                <a:latin typeface="KG Behind These Hazel Eyes" panose="02000506000000020004" pitchFamily="2" charset="0"/>
              </a:rPr>
              <a:t>Une las palabras que significan los mismo, son sinónimos.</a:t>
            </a:r>
          </a:p>
        </p:txBody>
      </p:sp>
    </p:spTree>
    <p:extLst>
      <p:ext uri="{BB962C8B-B14F-4D97-AF65-F5344CB8AC3E}">
        <p14:creationId xmlns:p14="http://schemas.microsoft.com/office/powerpoint/2010/main" val="21259713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/>
          <p:cNvPicPr>
            <a:picLocks noChangeAspect="1"/>
          </p:cNvPicPr>
          <p:nvPr/>
        </p:nvPicPr>
        <p:blipFill>
          <a:blip r:embed="rId2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2611688" y="-2906247"/>
            <a:ext cx="7063069" cy="12465425"/>
          </a:xfrm>
          <a:prstGeom prst="rect">
            <a:avLst/>
          </a:prstGeom>
        </p:spPr>
      </p:pic>
      <p:sp>
        <p:nvSpPr>
          <p:cNvPr id="4" name="CuadroTexto 3"/>
          <p:cNvSpPr txBox="1"/>
          <p:nvPr/>
        </p:nvSpPr>
        <p:spPr>
          <a:xfrm>
            <a:off x="605308" y="295835"/>
            <a:ext cx="1107583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200" dirty="0" smtClean="0">
                <a:latin typeface="KG Behind These Hazel Eyes" panose="02000506000000020004" pitchFamily="2" charset="0"/>
              </a:rPr>
              <a:t>CADA OVEJA CON SU PAREJA</a:t>
            </a:r>
            <a:endParaRPr lang="es-ES" sz="3200" dirty="0">
              <a:latin typeface="KG Behind These Hazel Eyes" panose="02000506000000020004" pitchFamily="2" charset="0"/>
            </a:endParaRPr>
          </a:p>
        </p:txBody>
      </p:sp>
      <p:sp>
        <p:nvSpPr>
          <p:cNvPr id="31" name="Rectángulo redondeado 30"/>
          <p:cNvSpPr/>
          <p:nvPr/>
        </p:nvSpPr>
        <p:spPr>
          <a:xfrm>
            <a:off x="885373" y="1381515"/>
            <a:ext cx="4659085" cy="11176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Parar</a:t>
            </a:r>
            <a:endParaRPr lang="es-E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Rectángulo redondeado 31"/>
          <p:cNvSpPr/>
          <p:nvPr/>
        </p:nvSpPr>
        <p:spPr>
          <a:xfrm>
            <a:off x="6901544" y="1381515"/>
            <a:ext cx="4659085" cy="11176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Hoja</a:t>
            </a:r>
            <a:endParaRPr lang="es-E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Elipse 32"/>
          <p:cNvSpPr/>
          <p:nvPr/>
        </p:nvSpPr>
        <p:spPr>
          <a:xfrm>
            <a:off x="5631543" y="1865495"/>
            <a:ext cx="159657" cy="210048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4" name="Elipse 33"/>
          <p:cNvSpPr/>
          <p:nvPr/>
        </p:nvSpPr>
        <p:spPr>
          <a:xfrm>
            <a:off x="6574973" y="1865495"/>
            <a:ext cx="159657" cy="210048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5" name="Rectángulo redondeado 34"/>
          <p:cNvSpPr/>
          <p:nvPr/>
        </p:nvSpPr>
        <p:spPr>
          <a:xfrm>
            <a:off x="885373" y="2660318"/>
            <a:ext cx="4659085" cy="11176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Montar</a:t>
            </a:r>
            <a:endParaRPr lang="es-E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6" name="Rectángulo redondeado 35"/>
          <p:cNvSpPr/>
          <p:nvPr/>
        </p:nvSpPr>
        <p:spPr>
          <a:xfrm>
            <a:off x="6901544" y="2660318"/>
            <a:ext cx="4659085" cy="11176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Detener</a:t>
            </a:r>
            <a:endParaRPr lang="es-E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7" name="Elipse 36"/>
          <p:cNvSpPr/>
          <p:nvPr/>
        </p:nvSpPr>
        <p:spPr>
          <a:xfrm>
            <a:off x="5631543" y="3144298"/>
            <a:ext cx="159657" cy="210048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8" name="Elipse 37"/>
          <p:cNvSpPr/>
          <p:nvPr/>
        </p:nvSpPr>
        <p:spPr>
          <a:xfrm>
            <a:off x="6574973" y="3144298"/>
            <a:ext cx="159657" cy="210048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9" name="Rectángulo redondeado 38"/>
          <p:cNvSpPr/>
          <p:nvPr/>
        </p:nvSpPr>
        <p:spPr>
          <a:xfrm>
            <a:off x="885373" y="3907971"/>
            <a:ext cx="4659085" cy="11176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Monarca</a:t>
            </a:r>
            <a:endParaRPr lang="es-E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0" name="Rectángulo redondeado 39"/>
          <p:cNvSpPr/>
          <p:nvPr/>
        </p:nvSpPr>
        <p:spPr>
          <a:xfrm>
            <a:off x="6901544" y="3907971"/>
            <a:ext cx="4659085" cy="11176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Cabalgar</a:t>
            </a:r>
            <a:endParaRPr lang="es-E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" name="Elipse 40"/>
          <p:cNvSpPr/>
          <p:nvPr/>
        </p:nvSpPr>
        <p:spPr>
          <a:xfrm>
            <a:off x="5631543" y="4391951"/>
            <a:ext cx="159657" cy="210048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2" name="Elipse 41"/>
          <p:cNvSpPr/>
          <p:nvPr/>
        </p:nvSpPr>
        <p:spPr>
          <a:xfrm>
            <a:off x="6574973" y="4391951"/>
            <a:ext cx="159657" cy="210048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3" name="Rectángulo redondeado 42"/>
          <p:cNvSpPr/>
          <p:nvPr/>
        </p:nvSpPr>
        <p:spPr>
          <a:xfrm>
            <a:off x="885373" y="5186774"/>
            <a:ext cx="4659085" cy="11176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Página</a:t>
            </a:r>
            <a:endParaRPr lang="es-E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4" name="Rectángulo redondeado 43"/>
          <p:cNvSpPr/>
          <p:nvPr/>
        </p:nvSpPr>
        <p:spPr>
          <a:xfrm>
            <a:off x="6901544" y="5186774"/>
            <a:ext cx="4659085" cy="11176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Rey</a:t>
            </a:r>
            <a:endParaRPr lang="es-E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5" name="Elipse 44"/>
          <p:cNvSpPr/>
          <p:nvPr/>
        </p:nvSpPr>
        <p:spPr>
          <a:xfrm>
            <a:off x="5631543" y="5670754"/>
            <a:ext cx="159657" cy="210048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6" name="Elipse 45"/>
          <p:cNvSpPr/>
          <p:nvPr/>
        </p:nvSpPr>
        <p:spPr>
          <a:xfrm>
            <a:off x="6574973" y="5670754"/>
            <a:ext cx="159657" cy="210048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1" name="CuadroTexto 20"/>
          <p:cNvSpPr txBox="1"/>
          <p:nvPr/>
        </p:nvSpPr>
        <p:spPr>
          <a:xfrm>
            <a:off x="605308" y="880610"/>
            <a:ext cx="1107583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000" dirty="0" smtClean="0">
                <a:latin typeface="KG Behind These Hazel Eyes" panose="02000506000000020004" pitchFamily="2" charset="0"/>
              </a:rPr>
              <a:t>Une las palabras que significan los mismo, son sinónimos.</a:t>
            </a:r>
          </a:p>
        </p:txBody>
      </p:sp>
    </p:spTree>
    <p:extLst>
      <p:ext uri="{BB962C8B-B14F-4D97-AF65-F5344CB8AC3E}">
        <p14:creationId xmlns:p14="http://schemas.microsoft.com/office/powerpoint/2010/main" val="14689506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/>
          <p:cNvPicPr>
            <a:picLocks noChangeAspect="1"/>
          </p:cNvPicPr>
          <p:nvPr/>
        </p:nvPicPr>
        <p:blipFill>
          <a:blip r:embed="rId2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2611688" y="-2906247"/>
            <a:ext cx="7063069" cy="12465425"/>
          </a:xfrm>
          <a:prstGeom prst="rect">
            <a:avLst/>
          </a:prstGeom>
        </p:spPr>
      </p:pic>
      <p:sp>
        <p:nvSpPr>
          <p:cNvPr id="4" name="CuadroTexto 3"/>
          <p:cNvSpPr txBox="1"/>
          <p:nvPr/>
        </p:nvSpPr>
        <p:spPr>
          <a:xfrm>
            <a:off x="605308" y="295835"/>
            <a:ext cx="1107583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200" dirty="0" smtClean="0">
                <a:latin typeface="KG Behind These Hazel Eyes" panose="02000506000000020004" pitchFamily="2" charset="0"/>
              </a:rPr>
              <a:t>CADA OVEJA CON SU PAREJA</a:t>
            </a:r>
            <a:endParaRPr lang="es-ES" sz="3200" dirty="0">
              <a:latin typeface="KG Behind These Hazel Eyes" panose="02000506000000020004" pitchFamily="2" charset="0"/>
            </a:endParaRPr>
          </a:p>
        </p:txBody>
      </p:sp>
      <p:sp>
        <p:nvSpPr>
          <p:cNvPr id="31" name="Rectángulo redondeado 30"/>
          <p:cNvSpPr/>
          <p:nvPr/>
        </p:nvSpPr>
        <p:spPr>
          <a:xfrm>
            <a:off x="885373" y="1381515"/>
            <a:ext cx="4659085" cy="11176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Sabroso</a:t>
            </a:r>
            <a:endParaRPr lang="es-E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Rectángulo redondeado 31"/>
          <p:cNvSpPr/>
          <p:nvPr/>
        </p:nvSpPr>
        <p:spPr>
          <a:xfrm>
            <a:off x="6901544" y="1381515"/>
            <a:ext cx="4659085" cy="11176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Silbar</a:t>
            </a:r>
            <a:endParaRPr lang="es-E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Elipse 32"/>
          <p:cNvSpPr/>
          <p:nvPr/>
        </p:nvSpPr>
        <p:spPr>
          <a:xfrm>
            <a:off x="5631543" y="1865495"/>
            <a:ext cx="159657" cy="210048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4" name="Elipse 33"/>
          <p:cNvSpPr/>
          <p:nvPr/>
        </p:nvSpPr>
        <p:spPr>
          <a:xfrm>
            <a:off x="6574973" y="1865495"/>
            <a:ext cx="159657" cy="210048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5" name="Rectángulo redondeado 34"/>
          <p:cNvSpPr/>
          <p:nvPr/>
        </p:nvSpPr>
        <p:spPr>
          <a:xfrm>
            <a:off x="885373" y="2660318"/>
            <a:ext cx="4659085" cy="11176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Pitar</a:t>
            </a:r>
            <a:endParaRPr lang="es-E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6" name="Rectángulo redondeado 35"/>
          <p:cNvSpPr/>
          <p:nvPr/>
        </p:nvSpPr>
        <p:spPr>
          <a:xfrm>
            <a:off x="6901544" y="2660318"/>
            <a:ext cx="4659085" cy="11176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Rico</a:t>
            </a:r>
            <a:endParaRPr lang="es-E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7" name="Elipse 36"/>
          <p:cNvSpPr/>
          <p:nvPr/>
        </p:nvSpPr>
        <p:spPr>
          <a:xfrm>
            <a:off x="5631543" y="3144298"/>
            <a:ext cx="159657" cy="210048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8" name="Elipse 37"/>
          <p:cNvSpPr/>
          <p:nvPr/>
        </p:nvSpPr>
        <p:spPr>
          <a:xfrm>
            <a:off x="6574973" y="3144298"/>
            <a:ext cx="159657" cy="210048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9" name="Rectángulo redondeado 38"/>
          <p:cNvSpPr/>
          <p:nvPr/>
        </p:nvSpPr>
        <p:spPr>
          <a:xfrm>
            <a:off x="885373" y="3907971"/>
            <a:ext cx="4659085" cy="11176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Volver</a:t>
            </a:r>
            <a:endParaRPr lang="es-E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0" name="Rectángulo redondeado 39"/>
          <p:cNvSpPr/>
          <p:nvPr/>
        </p:nvSpPr>
        <p:spPr>
          <a:xfrm>
            <a:off x="6901544" y="3907971"/>
            <a:ext cx="4659085" cy="11176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Senda</a:t>
            </a:r>
            <a:endParaRPr lang="es-E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" name="Elipse 40"/>
          <p:cNvSpPr/>
          <p:nvPr/>
        </p:nvSpPr>
        <p:spPr>
          <a:xfrm>
            <a:off x="5631543" y="4391951"/>
            <a:ext cx="159657" cy="210048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2" name="Elipse 41"/>
          <p:cNvSpPr/>
          <p:nvPr/>
        </p:nvSpPr>
        <p:spPr>
          <a:xfrm>
            <a:off x="6574973" y="4391951"/>
            <a:ext cx="159657" cy="210048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3" name="Rectángulo redondeado 42"/>
          <p:cNvSpPr/>
          <p:nvPr/>
        </p:nvSpPr>
        <p:spPr>
          <a:xfrm>
            <a:off x="885373" y="5186774"/>
            <a:ext cx="4659085" cy="11176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Vereda</a:t>
            </a:r>
            <a:endParaRPr lang="es-E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4" name="Rectángulo redondeado 43"/>
          <p:cNvSpPr/>
          <p:nvPr/>
        </p:nvSpPr>
        <p:spPr>
          <a:xfrm>
            <a:off x="6901544" y="5186774"/>
            <a:ext cx="4659085" cy="11176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Regresar</a:t>
            </a:r>
            <a:endParaRPr lang="es-E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5" name="Elipse 44"/>
          <p:cNvSpPr/>
          <p:nvPr/>
        </p:nvSpPr>
        <p:spPr>
          <a:xfrm>
            <a:off x="5631543" y="5670754"/>
            <a:ext cx="159657" cy="210048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6" name="Elipse 45"/>
          <p:cNvSpPr/>
          <p:nvPr/>
        </p:nvSpPr>
        <p:spPr>
          <a:xfrm>
            <a:off x="6574973" y="5670754"/>
            <a:ext cx="159657" cy="210048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1" name="CuadroTexto 20"/>
          <p:cNvSpPr txBox="1"/>
          <p:nvPr/>
        </p:nvSpPr>
        <p:spPr>
          <a:xfrm>
            <a:off x="605308" y="880610"/>
            <a:ext cx="1107583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000" dirty="0" smtClean="0">
                <a:latin typeface="KG Behind These Hazel Eyes" panose="02000506000000020004" pitchFamily="2" charset="0"/>
              </a:rPr>
              <a:t>Une las palabras que significan los mismo, son sinónimos.</a:t>
            </a:r>
          </a:p>
        </p:txBody>
      </p:sp>
    </p:spTree>
    <p:extLst>
      <p:ext uri="{BB962C8B-B14F-4D97-AF65-F5344CB8AC3E}">
        <p14:creationId xmlns:p14="http://schemas.microsoft.com/office/powerpoint/2010/main" val="40173159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/>
          <p:cNvPicPr>
            <a:picLocks noChangeAspect="1"/>
          </p:cNvPicPr>
          <p:nvPr/>
        </p:nvPicPr>
        <p:blipFill>
          <a:blip r:embed="rId2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2611688" y="-2906247"/>
            <a:ext cx="7063069" cy="12465425"/>
          </a:xfrm>
          <a:prstGeom prst="rect">
            <a:avLst/>
          </a:prstGeom>
        </p:spPr>
      </p:pic>
      <p:sp>
        <p:nvSpPr>
          <p:cNvPr id="4" name="CuadroTexto 3"/>
          <p:cNvSpPr txBox="1"/>
          <p:nvPr/>
        </p:nvSpPr>
        <p:spPr>
          <a:xfrm>
            <a:off x="605308" y="295835"/>
            <a:ext cx="1107583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200" dirty="0" smtClean="0">
                <a:latin typeface="KG Behind These Hazel Eyes" panose="02000506000000020004" pitchFamily="2" charset="0"/>
              </a:rPr>
              <a:t>CADA OVEJA CON SU PAREJA</a:t>
            </a:r>
            <a:endParaRPr lang="es-ES" sz="3200" dirty="0">
              <a:latin typeface="KG Behind These Hazel Eyes" panose="02000506000000020004" pitchFamily="2" charset="0"/>
            </a:endParaRPr>
          </a:p>
        </p:txBody>
      </p:sp>
      <p:sp>
        <p:nvSpPr>
          <p:cNvPr id="31" name="Rectángulo redondeado 30"/>
          <p:cNvSpPr/>
          <p:nvPr/>
        </p:nvSpPr>
        <p:spPr>
          <a:xfrm>
            <a:off x="885373" y="1381515"/>
            <a:ext cx="4659085" cy="11176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Sanar</a:t>
            </a:r>
            <a:endParaRPr lang="es-E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Rectángulo redondeado 31"/>
          <p:cNvSpPr/>
          <p:nvPr/>
        </p:nvSpPr>
        <p:spPr>
          <a:xfrm>
            <a:off x="6901544" y="1381515"/>
            <a:ext cx="4659085" cy="11176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Cara</a:t>
            </a:r>
            <a:endParaRPr lang="es-E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Elipse 32"/>
          <p:cNvSpPr/>
          <p:nvPr/>
        </p:nvSpPr>
        <p:spPr>
          <a:xfrm>
            <a:off x="5631543" y="1865495"/>
            <a:ext cx="159657" cy="210048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4" name="Elipse 33"/>
          <p:cNvSpPr/>
          <p:nvPr/>
        </p:nvSpPr>
        <p:spPr>
          <a:xfrm>
            <a:off x="6574973" y="1865495"/>
            <a:ext cx="159657" cy="210048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5" name="Rectángulo redondeado 34"/>
          <p:cNvSpPr/>
          <p:nvPr/>
        </p:nvSpPr>
        <p:spPr>
          <a:xfrm>
            <a:off x="885373" y="2660318"/>
            <a:ext cx="4659085" cy="11176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Norma</a:t>
            </a:r>
            <a:endParaRPr lang="es-E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6" name="Rectángulo redondeado 35"/>
          <p:cNvSpPr/>
          <p:nvPr/>
        </p:nvSpPr>
        <p:spPr>
          <a:xfrm>
            <a:off x="6901544" y="2660318"/>
            <a:ext cx="4659085" cy="11176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Curar</a:t>
            </a:r>
            <a:endParaRPr lang="es-E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7" name="Elipse 36"/>
          <p:cNvSpPr/>
          <p:nvPr/>
        </p:nvSpPr>
        <p:spPr>
          <a:xfrm>
            <a:off x="5631543" y="3144298"/>
            <a:ext cx="159657" cy="210048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8" name="Elipse 37"/>
          <p:cNvSpPr/>
          <p:nvPr/>
        </p:nvSpPr>
        <p:spPr>
          <a:xfrm>
            <a:off x="6574973" y="3144298"/>
            <a:ext cx="159657" cy="210048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9" name="Rectángulo redondeado 38"/>
          <p:cNvSpPr/>
          <p:nvPr/>
        </p:nvSpPr>
        <p:spPr>
          <a:xfrm>
            <a:off x="885373" y="3907971"/>
            <a:ext cx="4659085" cy="11176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Rostro</a:t>
            </a:r>
            <a:endParaRPr lang="es-E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0" name="Rectángulo redondeado 39"/>
          <p:cNvSpPr/>
          <p:nvPr/>
        </p:nvSpPr>
        <p:spPr>
          <a:xfrm>
            <a:off x="6901544" y="3907971"/>
            <a:ext cx="4659085" cy="11176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Llano</a:t>
            </a:r>
            <a:endParaRPr lang="es-E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" name="Elipse 40"/>
          <p:cNvSpPr/>
          <p:nvPr/>
        </p:nvSpPr>
        <p:spPr>
          <a:xfrm>
            <a:off x="5631543" y="4391951"/>
            <a:ext cx="159657" cy="210048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2" name="Elipse 41"/>
          <p:cNvSpPr/>
          <p:nvPr/>
        </p:nvSpPr>
        <p:spPr>
          <a:xfrm>
            <a:off x="6574973" y="4391951"/>
            <a:ext cx="159657" cy="210048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3" name="Rectángulo redondeado 42"/>
          <p:cNvSpPr/>
          <p:nvPr/>
        </p:nvSpPr>
        <p:spPr>
          <a:xfrm>
            <a:off x="885373" y="5186774"/>
            <a:ext cx="4659085" cy="11176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Plano</a:t>
            </a:r>
            <a:endParaRPr lang="es-E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4" name="Rectángulo redondeado 43"/>
          <p:cNvSpPr/>
          <p:nvPr/>
        </p:nvSpPr>
        <p:spPr>
          <a:xfrm>
            <a:off x="6901544" y="5186774"/>
            <a:ext cx="4659085" cy="11176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Regla</a:t>
            </a:r>
            <a:endParaRPr lang="es-E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5" name="Elipse 44"/>
          <p:cNvSpPr/>
          <p:nvPr/>
        </p:nvSpPr>
        <p:spPr>
          <a:xfrm>
            <a:off x="5631543" y="5670754"/>
            <a:ext cx="159657" cy="210048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6" name="Elipse 45"/>
          <p:cNvSpPr/>
          <p:nvPr/>
        </p:nvSpPr>
        <p:spPr>
          <a:xfrm>
            <a:off x="6574973" y="5670754"/>
            <a:ext cx="159657" cy="210048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1" name="CuadroTexto 20"/>
          <p:cNvSpPr txBox="1"/>
          <p:nvPr/>
        </p:nvSpPr>
        <p:spPr>
          <a:xfrm>
            <a:off x="605308" y="880610"/>
            <a:ext cx="1107583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000" dirty="0" smtClean="0">
                <a:latin typeface="KG Behind These Hazel Eyes" panose="02000506000000020004" pitchFamily="2" charset="0"/>
              </a:rPr>
              <a:t>Une las palabras que significan los mismo, son sinónimos.</a:t>
            </a:r>
          </a:p>
        </p:txBody>
      </p:sp>
    </p:spTree>
    <p:extLst>
      <p:ext uri="{BB962C8B-B14F-4D97-AF65-F5344CB8AC3E}">
        <p14:creationId xmlns:p14="http://schemas.microsoft.com/office/powerpoint/2010/main" val="31012998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/>
          <p:cNvPicPr>
            <a:picLocks noChangeAspect="1"/>
          </p:cNvPicPr>
          <p:nvPr/>
        </p:nvPicPr>
        <p:blipFill>
          <a:blip r:embed="rId2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2611688" y="-2906247"/>
            <a:ext cx="7063069" cy="12465425"/>
          </a:xfrm>
          <a:prstGeom prst="rect">
            <a:avLst/>
          </a:prstGeom>
        </p:spPr>
      </p:pic>
      <p:sp>
        <p:nvSpPr>
          <p:cNvPr id="4" name="CuadroTexto 3"/>
          <p:cNvSpPr txBox="1"/>
          <p:nvPr/>
        </p:nvSpPr>
        <p:spPr>
          <a:xfrm>
            <a:off x="605308" y="295835"/>
            <a:ext cx="1107583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200" dirty="0" smtClean="0">
                <a:latin typeface="KG Behind These Hazel Eyes" panose="02000506000000020004" pitchFamily="2" charset="0"/>
              </a:rPr>
              <a:t>CADA OVEJA CON SU PAREJA</a:t>
            </a:r>
            <a:endParaRPr lang="es-ES" sz="3200" dirty="0">
              <a:latin typeface="KG Behind These Hazel Eyes" panose="02000506000000020004" pitchFamily="2" charset="0"/>
            </a:endParaRPr>
          </a:p>
        </p:txBody>
      </p:sp>
      <p:sp>
        <p:nvSpPr>
          <p:cNvPr id="31" name="Rectángulo redondeado 30"/>
          <p:cNvSpPr/>
          <p:nvPr/>
        </p:nvSpPr>
        <p:spPr>
          <a:xfrm>
            <a:off x="885373" y="1381515"/>
            <a:ext cx="4659085" cy="11176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Partir</a:t>
            </a:r>
            <a:endParaRPr lang="es-E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Rectángulo redondeado 31"/>
          <p:cNvSpPr/>
          <p:nvPr/>
        </p:nvSpPr>
        <p:spPr>
          <a:xfrm>
            <a:off x="6901544" y="1381515"/>
            <a:ext cx="4659085" cy="11176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Momento</a:t>
            </a:r>
            <a:endParaRPr lang="es-E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Elipse 32"/>
          <p:cNvSpPr/>
          <p:nvPr/>
        </p:nvSpPr>
        <p:spPr>
          <a:xfrm>
            <a:off x="5631543" y="1865495"/>
            <a:ext cx="159657" cy="210048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4" name="Elipse 33"/>
          <p:cNvSpPr/>
          <p:nvPr/>
        </p:nvSpPr>
        <p:spPr>
          <a:xfrm>
            <a:off x="6574973" y="1865495"/>
            <a:ext cx="159657" cy="210048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5" name="Rectángulo redondeado 34"/>
          <p:cNvSpPr/>
          <p:nvPr/>
        </p:nvSpPr>
        <p:spPr>
          <a:xfrm>
            <a:off x="885373" y="2660318"/>
            <a:ext cx="4659085" cy="11176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Enseñanza</a:t>
            </a:r>
            <a:endParaRPr lang="es-E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6" name="Rectángulo redondeado 35"/>
          <p:cNvSpPr/>
          <p:nvPr/>
        </p:nvSpPr>
        <p:spPr>
          <a:xfrm>
            <a:off x="6901544" y="2660318"/>
            <a:ext cx="4659085" cy="11176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Dividir</a:t>
            </a:r>
            <a:endParaRPr lang="es-E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7" name="Elipse 36"/>
          <p:cNvSpPr/>
          <p:nvPr/>
        </p:nvSpPr>
        <p:spPr>
          <a:xfrm>
            <a:off x="5631543" y="3144298"/>
            <a:ext cx="159657" cy="210048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8" name="Elipse 37"/>
          <p:cNvSpPr/>
          <p:nvPr/>
        </p:nvSpPr>
        <p:spPr>
          <a:xfrm>
            <a:off x="6574973" y="3144298"/>
            <a:ext cx="159657" cy="210048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9" name="Rectángulo redondeado 38"/>
          <p:cNvSpPr/>
          <p:nvPr/>
        </p:nvSpPr>
        <p:spPr>
          <a:xfrm>
            <a:off x="885373" y="3907971"/>
            <a:ext cx="4659085" cy="11176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Miedo</a:t>
            </a:r>
            <a:endParaRPr lang="es-E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0" name="Rectángulo redondeado 39"/>
          <p:cNvSpPr/>
          <p:nvPr/>
        </p:nvSpPr>
        <p:spPr>
          <a:xfrm>
            <a:off x="6901544" y="3907971"/>
            <a:ext cx="4659085" cy="11176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Pedagogía</a:t>
            </a:r>
            <a:endParaRPr lang="es-E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" name="Elipse 40"/>
          <p:cNvSpPr/>
          <p:nvPr/>
        </p:nvSpPr>
        <p:spPr>
          <a:xfrm>
            <a:off x="5631543" y="4391951"/>
            <a:ext cx="159657" cy="210048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2" name="Elipse 41"/>
          <p:cNvSpPr/>
          <p:nvPr/>
        </p:nvSpPr>
        <p:spPr>
          <a:xfrm>
            <a:off x="6574973" y="4391951"/>
            <a:ext cx="159657" cy="210048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3" name="Rectángulo redondeado 42"/>
          <p:cNvSpPr/>
          <p:nvPr/>
        </p:nvSpPr>
        <p:spPr>
          <a:xfrm>
            <a:off x="885373" y="5186774"/>
            <a:ext cx="4659085" cy="11176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Instante</a:t>
            </a:r>
            <a:endParaRPr lang="es-E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4" name="Rectángulo redondeado 43"/>
          <p:cNvSpPr/>
          <p:nvPr/>
        </p:nvSpPr>
        <p:spPr>
          <a:xfrm>
            <a:off x="6901544" y="5186774"/>
            <a:ext cx="4659085" cy="11176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Pánico</a:t>
            </a:r>
            <a:endParaRPr lang="es-E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5" name="Elipse 44"/>
          <p:cNvSpPr/>
          <p:nvPr/>
        </p:nvSpPr>
        <p:spPr>
          <a:xfrm>
            <a:off x="5631543" y="5670754"/>
            <a:ext cx="159657" cy="210048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6" name="Elipse 45"/>
          <p:cNvSpPr/>
          <p:nvPr/>
        </p:nvSpPr>
        <p:spPr>
          <a:xfrm>
            <a:off x="6574973" y="5670754"/>
            <a:ext cx="159657" cy="210048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1" name="CuadroTexto 20"/>
          <p:cNvSpPr txBox="1"/>
          <p:nvPr/>
        </p:nvSpPr>
        <p:spPr>
          <a:xfrm>
            <a:off x="605308" y="880610"/>
            <a:ext cx="1107583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000" dirty="0" smtClean="0">
                <a:latin typeface="KG Behind These Hazel Eyes" panose="02000506000000020004" pitchFamily="2" charset="0"/>
              </a:rPr>
              <a:t>Une las palabras que significan los mismo, son sinónimos.</a:t>
            </a:r>
          </a:p>
        </p:txBody>
      </p:sp>
    </p:spTree>
    <p:extLst>
      <p:ext uri="{BB962C8B-B14F-4D97-AF65-F5344CB8AC3E}">
        <p14:creationId xmlns:p14="http://schemas.microsoft.com/office/powerpoint/2010/main" val="415123899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14965</TotalTime>
  <Words>264</Words>
  <Application>Microsoft Macintosh PowerPoint</Application>
  <PresentationFormat>Personalizado</PresentationFormat>
  <Paragraphs>110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2" baseType="lpstr"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Gines Ciudad Real</dc:creator>
  <cp:lastModifiedBy>macbookair</cp:lastModifiedBy>
  <cp:revision>45</cp:revision>
  <dcterms:created xsi:type="dcterms:W3CDTF">2018-05-22T07:40:15Z</dcterms:created>
  <dcterms:modified xsi:type="dcterms:W3CDTF">2019-01-08T18:03:36Z</dcterms:modified>
</cp:coreProperties>
</file>